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5" r:id="rId9"/>
    <p:sldId id="263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56" d="100"/>
          <a:sy n="156" d="100"/>
        </p:scale>
        <p:origin x="274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05FC5F-C6E8-4424-8CCA-6CD39ACA24BA}" type="datetimeFigureOut">
              <a:rPr lang="nl-NL" smtClean="0"/>
              <a:t>19-9-2017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407E1-37DF-468D-AC4C-7C13024D1C2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5283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Elke stof bestaat uit hele kleine deeltjes die met elkaar de massa van de stof vormen.</a:t>
            </a:r>
            <a:b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Deze kleine deeltjes worden </a:t>
            </a:r>
            <a:r>
              <a:rPr lang="nl-NL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moleculen</a:t>
            </a:r>
            <a: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genoemd.</a:t>
            </a:r>
            <a:b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nl-N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Over het algemeen kan je zeggen:</a:t>
            </a:r>
          </a:p>
          <a:p>
            <a:r>
              <a:rPr lang="nl-NL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Hoe dichter de moleculen op elkaar zitten des te groter is de dichtheid van de stof.</a:t>
            </a:r>
            <a:endParaRPr lang="nl-NL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nl-NL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Hoe verder de moleculen van elkaar af zitten des te kleiner is de dichtheid van de stof.</a:t>
            </a:r>
            <a:endParaRPr lang="nl-NL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407E1-37DF-468D-AC4C-7C13024D1C2C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8502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nl-NL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1. </a:t>
            </a:r>
          </a:p>
          <a:p>
            <a:pPr fontAlgn="t"/>
            <a:r>
              <a:rPr lang="nl-NL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zet het glas voor je neer</a:t>
            </a:r>
          </a:p>
          <a:p>
            <a:pPr fontAlgn="t"/>
            <a:r>
              <a:rPr lang="nl-NL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2. </a:t>
            </a:r>
          </a:p>
          <a:p>
            <a:pPr fontAlgn="t"/>
            <a:r>
              <a:rPr lang="nl-NL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schenk een laag olie in het glas</a:t>
            </a:r>
          </a:p>
          <a:p>
            <a:pPr fontAlgn="t"/>
            <a:r>
              <a:rPr lang="nl-NL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vraag 1: Wat denk je dat er gebeurt als je water en stroop toevoegt?</a:t>
            </a:r>
          </a:p>
          <a:p>
            <a:pPr fontAlgn="t"/>
            <a:r>
              <a:rPr lang="nl-NL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3. </a:t>
            </a:r>
          </a:p>
          <a:p>
            <a:pPr fontAlgn="t"/>
            <a:r>
              <a:rPr lang="nl-NL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schenk een even dikke laag water in het glas</a:t>
            </a:r>
          </a:p>
          <a:p>
            <a:pPr fontAlgn="t"/>
            <a:r>
              <a:rPr lang="nl-NL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vraag 2: Wat is er gebeurd?</a:t>
            </a:r>
          </a:p>
          <a:p>
            <a:pPr fontAlgn="t"/>
            <a:r>
              <a:rPr lang="nl-NL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4. </a:t>
            </a:r>
          </a:p>
          <a:p>
            <a:pPr fontAlgn="t"/>
            <a:r>
              <a:rPr lang="nl-NL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schenk een even dikke laag stroop in het glas</a:t>
            </a:r>
          </a:p>
          <a:p>
            <a:pPr fontAlgn="t"/>
            <a:r>
              <a:rPr lang="nl-NL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vraag 3: Wat is er nu gebeurd?</a:t>
            </a:r>
          </a:p>
          <a:p>
            <a:pPr fontAlgn="t"/>
            <a:r>
              <a:rPr lang="nl-NL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vraag 4: Hoe denk je dat dit komt?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B407E1-37DF-468D-AC4C-7C13024D1C2C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987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Afbeeldingsresultaat voor scheikund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75" y="3723878"/>
            <a:ext cx="6157302" cy="3134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8000" dirty="0" smtClean="0"/>
              <a:t>Dichtheid</a:t>
            </a:r>
            <a:br>
              <a:rPr lang="nl-NL" sz="8000" dirty="0" smtClean="0"/>
            </a:b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Les 3</a:t>
            </a:r>
          </a:p>
          <a:p>
            <a:r>
              <a:rPr lang="nl-NL" dirty="0" err="1" smtClean="0"/>
              <a:t>NaSk</a:t>
            </a:r>
            <a:r>
              <a:rPr lang="nl-NL" dirty="0" smtClean="0"/>
              <a:t> 1 | Havo &amp; Vwo</a:t>
            </a:r>
          </a:p>
          <a:p>
            <a:r>
              <a:rPr lang="nl-NL" dirty="0" smtClean="0"/>
              <a:t>Justin Lambeck | JLK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634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92480"/>
          </a:xfrm>
        </p:spPr>
        <p:txBody>
          <a:bodyPr/>
          <a:lstStyle/>
          <a:p>
            <a:r>
              <a:rPr lang="nl-NL" dirty="0" smtClean="0"/>
              <a:t>Oefenen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16374" y="1480457"/>
            <a:ext cx="8596668" cy="4526071"/>
          </a:xfrm>
        </p:spPr>
        <p:txBody>
          <a:bodyPr/>
          <a:lstStyle/>
          <a:p>
            <a:endParaRPr lang="nl-NL" b="1" i="1" dirty="0" smtClean="0">
              <a:solidFill>
                <a:srgbClr val="FF0000"/>
              </a:solidFill>
            </a:endParaRPr>
          </a:p>
          <a:p>
            <a:r>
              <a:rPr lang="nl-NL" b="1" i="1" dirty="0" smtClean="0">
                <a:solidFill>
                  <a:srgbClr val="FF0000"/>
                </a:solidFill>
              </a:rPr>
              <a:t>Waar </a:t>
            </a:r>
            <a:r>
              <a:rPr lang="nl-NL" b="1" i="1" dirty="0">
                <a:solidFill>
                  <a:srgbClr val="FF0000"/>
                </a:solidFill>
              </a:rPr>
              <a:t>nodig: gebruik de dichtheid tabel. </a:t>
            </a:r>
            <a:endParaRPr lang="nl-NL" b="1" i="1" dirty="0" smtClean="0">
              <a:solidFill>
                <a:srgbClr val="FF0000"/>
              </a:solidFill>
            </a:endParaRPr>
          </a:p>
          <a:p>
            <a:endParaRPr lang="nl-NL" b="1" i="1" dirty="0">
              <a:solidFill>
                <a:srgbClr val="FF0000"/>
              </a:solidFill>
            </a:endParaRPr>
          </a:p>
          <a:p>
            <a:r>
              <a:rPr lang="nl-NL" b="1" dirty="0" smtClean="0">
                <a:solidFill>
                  <a:schemeClr val="tx1"/>
                </a:solidFill>
              </a:rPr>
              <a:t>Maken individueel:</a:t>
            </a:r>
            <a:r>
              <a:rPr lang="nl-NL" dirty="0" smtClean="0">
                <a:solidFill>
                  <a:schemeClr val="tx1"/>
                </a:solidFill>
              </a:rPr>
              <a:t/>
            </a:r>
            <a:br>
              <a:rPr lang="nl-NL" dirty="0" smtClean="0">
                <a:solidFill>
                  <a:schemeClr val="tx1"/>
                </a:solidFill>
              </a:rPr>
            </a:br>
            <a:r>
              <a:rPr lang="nl-NL" dirty="0" smtClean="0">
                <a:solidFill>
                  <a:schemeClr val="tx1"/>
                </a:solidFill>
              </a:rPr>
              <a:t/>
            </a:r>
            <a:br>
              <a:rPr lang="nl-NL" dirty="0" smtClean="0">
                <a:solidFill>
                  <a:schemeClr val="tx1"/>
                </a:solidFill>
              </a:rPr>
            </a:br>
            <a:r>
              <a:rPr lang="nl-NL" dirty="0" smtClean="0">
                <a:solidFill>
                  <a:schemeClr val="tx1"/>
                </a:solidFill>
              </a:rPr>
              <a:t>Opdracht 1 t/m </a:t>
            </a:r>
            <a:r>
              <a:rPr lang="nl-NL" dirty="0" smtClean="0">
                <a:solidFill>
                  <a:schemeClr val="tx1"/>
                </a:solidFill>
              </a:rPr>
              <a:t>6</a:t>
            </a:r>
            <a:endParaRPr lang="nl-NL" dirty="0" smtClean="0">
              <a:solidFill>
                <a:schemeClr val="tx1"/>
              </a:solidFill>
            </a:endParaRPr>
          </a:p>
          <a:p>
            <a:endParaRPr lang="nl-NL" dirty="0">
              <a:solidFill>
                <a:schemeClr val="tx1"/>
              </a:solidFill>
            </a:endParaRPr>
          </a:p>
          <a:p>
            <a:r>
              <a:rPr lang="nl-NL" b="1" dirty="0" smtClean="0">
                <a:solidFill>
                  <a:schemeClr val="tx1"/>
                </a:solidFill>
              </a:rPr>
              <a:t>Huiswerk:</a:t>
            </a:r>
            <a:r>
              <a:rPr lang="nl-NL" dirty="0" smtClean="0">
                <a:solidFill>
                  <a:schemeClr val="tx1"/>
                </a:solidFill>
              </a:rPr>
              <a:t/>
            </a:r>
            <a:br>
              <a:rPr lang="nl-NL" dirty="0" smtClean="0">
                <a:solidFill>
                  <a:schemeClr val="tx1"/>
                </a:solidFill>
              </a:rPr>
            </a:br>
            <a:r>
              <a:rPr lang="nl-NL" dirty="0">
                <a:solidFill>
                  <a:schemeClr val="tx1"/>
                </a:solidFill>
              </a:rPr>
              <a:t/>
            </a:r>
            <a:br>
              <a:rPr lang="nl-NL" dirty="0">
                <a:solidFill>
                  <a:schemeClr val="tx1"/>
                </a:solidFill>
              </a:rPr>
            </a:br>
            <a:r>
              <a:rPr lang="nl-NL" dirty="0" smtClean="0">
                <a:solidFill>
                  <a:schemeClr val="tx1"/>
                </a:solidFill>
              </a:rPr>
              <a:t>Opdracht 7 t/m 12</a:t>
            </a:r>
            <a:endParaRPr lang="nl-NL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564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3063"/>
          </a:xfrm>
        </p:spPr>
        <p:txBody>
          <a:bodyPr/>
          <a:lstStyle/>
          <a:p>
            <a:r>
              <a:rPr lang="nl-NL" dirty="0" smtClean="0"/>
              <a:t>Waar gaan we het vandaag over hebben?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2008207"/>
            <a:ext cx="8596668" cy="4033155"/>
          </a:xfrm>
        </p:spPr>
        <p:txBody>
          <a:bodyPr/>
          <a:lstStyle/>
          <a:p>
            <a:r>
              <a:rPr lang="nl-NL" dirty="0" smtClean="0"/>
              <a:t>Wat is dichtheid?</a:t>
            </a:r>
          </a:p>
          <a:p>
            <a:r>
              <a:rPr lang="nl-NL" dirty="0" smtClean="0"/>
              <a:t>Wat is massa?</a:t>
            </a:r>
          </a:p>
          <a:p>
            <a:r>
              <a:rPr lang="nl-NL" dirty="0" smtClean="0"/>
              <a:t>Wat is volume?</a:t>
            </a:r>
          </a:p>
          <a:p>
            <a:r>
              <a:rPr lang="nl-NL" dirty="0" smtClean="0"/>
              <a:t>Hoe kan je </a:t>
            </a:r>
            <a:r>
              <a:rPr lang="nl-NL" dirty="0"/>
              <a:t>rekenen </a:t>
            </a:r>
            <a:r>
              <a:rPr lang="nl-NL" dirty="0" smtClean="0"/>
              <a:t>met dichtheid?</a:t>
            </a:r>
          </a:p>
          <a:p>
            <a:r>
              <a:rPr lang="nl-NL" dirty="0" smtClean="0"/>
              <a:t>Experiment</a:t>
            </a:r>
          </a:p>
          <a:p>
            <a:r>
              <a:rPr lang="nl-NL" dirty="0" smtClean="0"/>
              <a:t>Oefenen</a:t>
            </a:r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5643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dichtheid?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706879"/>
            <a:ext cx="8596668" cy="4334483"/>
          </a:xfrm>
        </p:spPr>
        <p:txBody>
          <a:bodyPr/>
          <a:lstStyle/>
          <a:p>
            <a:r>
              <a:rPr lang="nl-NL" dirty="0" smtClean="0"/>
              <a:t>“De </a:t>
            </a:r>
            <a:r>
              <a:rPr lang="nl-NL" b="1" dirty="0"/>
              <a:t>dichtheid</a:t>
            </a:r>
            <a:r>
              <a:rPr lang="nl-NL" dirty="0"/>
              <a:t> </a:t>
            </a:r>
            <a:r>
              <a:rPr lang="nl-NL" dirty="0" smtClean="0"/>
              <a:t>of </a:t>
            </a:r>
            <a:r>
              <a:rPr lang="nl-NL" b="1" dirty="0" smtClean="0"/>
              <a:t>soortelijke massa </a:t>
            </a:r>
            <a:r>
              <a:rPr lang="nl-NL" dirty="0" smtClean="0"/>
              <a:t>is de grootheid </a:t>
            </a:r>
            <a:r>
              <a:rPr lang="nl-NL" dirty="0"/>
              <a:t>die uitdrukt hoeveel massa van dat materiaal aanwezig is in een bepaald volume</a:t>
            </a:r>
            <a:r>
              <a:rPr lang="nl-NL" dirty="0" smtClean="0"/>
              <a:t>.” </a:t>
            </a:r>
          </a:p>
          <a:p>
            <a:endParaRPr lang="nl-NL" dirty="0" smtClean="0"/>
          </a:p>
          <a:p>
            <a:r>
              <a:rPr lang="nl-NL" i="1" dirty="0" smtClean="0"/>
              <a:t>Welke van onderstaande stoffen heeft de grootste dichtheid?</a:t>
            </a:r>
          </a:p>
        </p:txBody>
      </p:sp>
      <p:pic>
        <p:nvPicPr>
          <p:cNvPr id="1028" name="Picture 4" descr="Afbeeldingsresultaat voor ijs blokj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629" y="3709924"/>
            <a:ext cx="2063629" cy="2063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fbeeldingsresultaat voor water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44" r="31943"/>
          <a:stretch/>
        </p:blipFill>
        <p:spPr bwMode="auto">
          <a:xfrm>
            <a:off x="3892266" y="3946580"/>
            <a:ext cx="1300583" cy="1590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fbeeldingsresultaat voor stoom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0589" y="4085862"/>
            <a:ext cx="1850699" cy="1515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1123406" y="5695406"/>
            <a:ext cx="7384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   Vaste stof				  Vloeistof					Gas</a:t>
            </a:r>
            <a:endParaRPr lang="nl-NL" dirty="0"/>
          </a:p>
        </p:txBody>
      </p:sp>
      <p:pic>
        <p:nvPicPr>
          <p:cNvPr id="1034" name="Picture 10" descr="https://maken.wikiwijs.nl/userfiles/56f4df02a8496c390f7442a4246dfec33fb01c0f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174" y="3863342"/>
            <a:ext cx="1834946" cy="1834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maken.wikiwijs.nl/userfiles/f0bb87b8c55d0102fa1bb34ee501e6b17deb0145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8212" y="3863341"/>
            <a:ext cx="1808689" cy="1808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s://maken.wikiwijs.nl/userfiles/8cfc89a2253b8afdaa4c758e70f3e41f047027d4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0589" y="3808075"/>
            <a:ext cx="1860074" cy="1860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7994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Gerelateerde afbeeld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563" y="3062515"/>
            <a:ext cx="2758439" cy="2758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massa?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741715"/>
            <a:ext cx="8596668" cy="4299648"/>
          </a:xfrm>
        </p:spPr>
        <p:txBody>
          <a:bodyPr>
            <a:normAutofit/>
          </a:bodyPr>
          <a:lstStyle/>
          <a:p>
            <a:r>
              <a:rPr lang="nl-NL" b="1" dirty="0" smtClean="0"/>
              <a:t>“Massa</a:t>
            </a:r>
            <a:r>
              <a:rPr lang="nl-NL" dirty="0" smtClean="0"/>
              <a:t> </a:t>
            </a:r>
            <a:r>
              <a:rPr lang="nl-NL" dirty="0"/>
              <a:t>is de hoeveelheid materiaal waaruit een voorwerp bestaat</a:t>
            </a:r>
            <a:r>
              <a:rPr lang="nl-NL" dirty="0" smtClean="0"/>
              <a:t>.”</a:t>
            </a:r>
          </a:p>
          <a:p>
            <a:endParaRPr lang="nl-NL" dirty="0"/>
          </a:p>
          <a:p>
            <a:r>
              <a:rPr lang="nl-NL" dirty="0" smtClean="0"/>
              <a:t>Symbool – m</a:t>
            </a:r>
          </a:p>
          <a:p>
            <a:r>
              <a:rPr lang="nl-NL" dirty="0" smtClean="0"/>
              <a:t>Eenheid  - kg</a:t>
            </a:r>
          </a:p>
          <a:p>
            <a:endParaRPr lang="nl-NL" dirty="0"/>
          </a:p>
          <a:p>
            <a:r>
              <a:rPr lang="nl-NL" dirty="0" smtClean="0"/>
              <a:t>Voorbeeld:</a:t>
            </a:r>
            <a:br>
              <a:rPr lang="nl-NL" dirty="0" smtClean="0"/>
            </a:br>
            <a:r>
              <a:rPr lang="nl-NL" dirty="0" smtClean="0">
                <a:solidFill>
                  <a:srgbClr val="FF0000"/>
                </a:solidFill>
              </a:rPr>
              <a:t>m</a:t>
            </a:r>
            <a:r>
              <a:rPr lang="nl-NL" dirty="0" smtClean="0"/>
              <a:t> = 30 </a:t>
            </a:r>
            <a:r>
              <a:rPr lang="nl-NL" dirty="0" smtClean="0">
                <a:solidFill>
                  <a:srgbClr val="0070C0"/>
                </a:solidFill>
              </a:rPr>
              <a:t>kg</a:t>
            </a:r>
            <a:r>
              <a:rPr lang="nl-NL" dirty="0">
                <a:solidFill>
                  <a:srgbClr val="0070C0"/>
                </a:solidFill>
              </a:rPr>
              <a:t/>
            </a:r>
            <a:br>
              <a:rPr lang="nl-NL" dirty="0">
                <a:solidFill>
                  <a:srgbClr val="0070C0"/>
                </a:solidFill>
              </a:rPr>
            </a:br>
            <a:r>
              <a:rPr lang="nl-NL" dirty="0" smtClean="0">
                <a:solidFill>
                  <a:srgbClr val="0070C0"/>
                </a:solidFill>
              </a:rPr>
              <a:t/>
            </a:r>
            <a:br>
              <a:rPr lang="nl-NL" dirty="0" smtClean="0">
                <a:solidFill>
                  <a:srgbClr val="0070C0"/>
                </a:solidFill>
              </a:rPr>
            </a:br>
            <a:r>
              <a:rPr lang="nl-NL" dirty="0" smtClean="0">
                <a:solidFill>
                  <a:srgbClr val="FF0000"/>
                </a:solidFill>
              </a:rPr>
              <a:t>m </a:t>
            </a:r>
            <a:r>
              <a:rPr lang="nl-NL" dirty="0" smtClean="0">
                <a:solidFill>
                  <a:schemeClr val="tx1"/>
                </a:solidFill>
              </a:rPr>
              <a:t>is de grootheid massa</a:t>
            </a:r>
            <a:br>
              <a:rPr lang="nl-NL" dirty="0" smtClean="0">
                <a:solidFill>
                  <a:schemeClr val="tx1"/>
                </a:solidFill>
              </a:rPr>
            </a:br>
            <a:r>
              <a:rPr lang="nl-NL" dirty="0" smtClean="0">
                <a:solidFill>
                  <a:srgbClr val="0070C0"/>
                </a:solidFill>
              </a:rPr>
              <a:t>kg </a:t>
            </a:r>
            <a:r>
              <a:rPr lang="nl-NL" dirty="0" smtClean="0">
                <a:solidFill>
                  <a:schemeClr val="tx1"/>
                </a:solidFill>
              </a:rPr>
              <a:t>is de eenheid</a:t>
            </a:r>
          </a:p>
          <a:p>
            <a:endParaRPr lang="nl-NL" dirty="0">
              <a:solidFill>
                <a:schemeClr val="tx1"/>
              </a:solidFill>
            </a:endParaRPr>
          </a:p>
          <a:p>
            <a:r>
              <a:rPr lang="nl-NL" i="1" dirty="0"/>
              <a:t>Hoe kunnen we de massa van een voorwerp meten?</a:t>
            </a:r>
          </a:p>
          <a:p>
            <a:endParaRPr lang="nl-NL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041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volume?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715589"/>
            <a:ext cx="8596668" cy="4325773"/>
          </a:xfrm>
        </p:spPr>
        <p:txBody>
          <a:bodyPr/>
          <a:lstStyle/>
          <a:p>
            <a:r>
              <a:rPr lang="nl-NL" dirty="0" smtClean="0"/>
              <a:t>“</a:t>
            </a:r>
            <a:r>
              <a:rPr lang="nl-NL" b="1" dirty="0" smtClean="0"/>
              <a:t>Volume</a:t>
            </a:r>
            <a:r>
              <a:rPr lang="nl-NL" dirty="0" smtClean="0"/>
              <a:t> </a:t>
            </a:r>
            <a:r>
              <a:rPr lang="nl-NL" dirty="0"/>
              <a:t>geeft aan hoe groot iets </a:t>
            </a:r>
            <a:r>
              <a:rPr lang="nl-NL" dirty="0" smtClean="0"/>
              <a:t>is.”</a:t>
            </a:r>
          </a:p>
          <a:p>
            <a:endParaRPr lang="nl-NL" dirty="0"/>
          </a:p>
          <a:p>
            <a:r>
              <a:rPr lang="nl-NL" dirty="0" smtClean="0"/>
              <a:t>Symbool – V</a:t>
            </a:r>
          </a:p>
          <a:p>
            <a:r>
              <a:rPr lang="nl-NL" dirty="0" smtClean="0"/>
              <a:t>Eenheid  - m</a:t>
            </a:r>
            <a:r>
              <a:rPr lang="nl-NL" baseline="30000" dirty="0" smtClean="0"/>
              <a:t>3</a:t>
            </a:r>
            <a:endParaRPr lang="nl-NL" baseline="30000" dirty="0"/>
          </a:p>
          <a:p>
            <a:endParaRPr lang="nl-NL" dirty="0" smtClean="0"/>
          </a:p>
          <a:p>
            <a:r>
              <a:rPr lang="nl-NL" dirty="0" smtClean="0"/>
              <a:t>Voorbeeld:</a:t>
            </a:r>
            <a:br>
              <a:rPr lang="nl-NL" dirty="0" smtClean="0"/>
            </a:br>
            <a:r>
              <a:rPr lang="nl-NL" dirty="0" smtClean="0">
                <a:solidFill>
                  <a:srgbClr val="FF0000"/>
                </a:solidFill>
              </a:rPr>
              <a:t>V</a:t>
            </a:r>
            <a:r>
              <a:rPr lang="nl-NL" dirty="0" smtClean="0"/>
              <a:t> = 1 </a:t>
            </a:r>
            <a:r>
              <a:rPr lang="nl-NL" dirty="0" smtClean="0">
                <a:solidFill>
                  <a:srgbClr val="0070C0"/>
                </a:solidFill>
              </a:rPr>
              <a:t>m</a:t>
            </a:r>
            <a:r>
              <a:rPr lang="nl-NL" baseline="30000" dirty="0" smtClean="0">
                <a:solidFill>
                  <a:srgbClr val="0070C0"/>
                </a:solidFill>
              </a:rPr>
              <a:t>3</a:t>
            </a:r>
            <a:br>
              <a:rPr lang="nl-NL" baseline="30000" dirty="0" smtClean="0">
                <a:solidFill>
                  <a:srgbClr val="0070C0"/>
                </a:solidFill>
              </a:rPr>
            </a:br>
            <a:r>
              <a:rPr lang="nl-NL" baseline="30000" dirty="0" smtClean="0">
                <a:solidFill>
                  <a:srgbClr val="0070C0"/>
                </a:solidFill>
              </a:rPr>
              <a:t/>
            </a:r>
            <a:br>
              <a:rPr lang="nl-NL" baseline="30000" dirty="0" smtClean="0">
                <a:solidFill>
                  <a:srgbClr val="0070C0"/>
                </a:solidFill>
              </a:rPr>
            </a:br>
            <a:r>
              <a:rPr lang="nl-NL" dirty="0" smtClean="0">
                <a:solidFill>
                  <a:srgbClr val="FF0000"/>
                </a:solidFill>
              </a:rPr>
              <a:t>V </a:t>
            </a:r>
            <a:r>
              <a:rPr lang="nl-NL" dirty="0">
                <a:solidFill>
                  <a:schemeClr val="tx1"/>
                </a:solidFill>
              </a:rPr>
              <a:t>is de grootheid </a:t>
            </a:r>
            <a:r>
              <a:rPr lang="nl-NL" dirty="0" smtClean="0">
                <a:solidFill>
                  <a:schemeClr val="tx1"/>
                </a:solidFill>
              </a:rPr>
              <a:t>volume</a:t>
            </a:r>
            <a:r>
              <a:rPr lang="nl-NL" dirty="0">
                <a:solidFill>
                  <a:schemeClr val="tx1"/>
                </a:solidFill>
              </a:rPr>
              <a:t/>
            </a:r>
            <a:br>
              <a:rPr lang="nl-NL" dirty="0">
                <a:solidFill>
                  <a:schemeClr val="tx1"/>
                </a:solidFill>
              </a:rPr>
            </a:br>
            <a:r>
              <a:rPr lang="nl-NL" dirty="0">
                <a:solidFill>
                  <a:srgbClr val="0070C0"/>
                </a:solidFill>
              </a:rPr>
              <a:t>m</a:t>
            </a:r>
            <a:r>
              <a:rPr lang="nl-NL" baseline="30000" dirty="0">
                <a:solidFill>
                  <a:srgbClr val="0070C0"/>
                </a:solidFill>
              </a:rPr>
              <a:t>3 </a:t>
            </a:r>
            <a:r>
              <a:rPr lang="nl-NL" dirty="0" smtClean="0">
                <a:solidFill>
                  <a:schemeClr val="tx1"/>
                </a:solidFill>
              </a:rPr>
              <a:t>is </a:t>
            </a:r>
            <a:r>
              <a:rPr lang="nl-NL" dirty="0">
                <a:solidFill>
                  <a:schemeClr val="tx1"/>
                </a:solidFill>
              </a:rPr>
              <a:t>de </a:t>
            </a:r>
            <a:r>
              <a:rPr lang="nl-NL" dirty="0" smtClean="0">
                <a:solidFill>
                  <a:schemeClr val="tx1"/>
                </a:solidFill>
              </a:rPr>
              <a:t>eenheid</a:t>
            </a:r>
          </a:p>
          <a:p>
            <a:endParaRPr lang="nl-NL" dirty="0">
              <a:solidFill>
                <a:schemeClr val="tx1"/>
              </a:solidFill>
            </a:endParaRPr>
          </a:p>
          <a:p>
            <a:endParaRPr lang="nl-NL" dirty="0">
              <a:solidFill>
                <a:srgbClr val="0070C0"/>
              </a:solidFill>
            </a:endParaRPr>
          </a:p>
          <a:p>
            <a:endParaRPr lang="nl-NL" baseline="30000" dirty="0">
              <a:solidFill>
                <a:srgbClr val="0070C0"/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144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8389" y="1759993"/>
            <a:ext cx="4443890" cy="3571379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Regelmatig en onregelmatig voorwerp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55933" y="1759993"/>
            <a:ext cx="4594744" cy="3199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71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kan je rekenen met dichtheid?</a:t>
            </a:r>
            <a:r>
              <a:rPr lang="nl-NL" dirty="0" smtClean="0"/>
              <a:t>(</a:t>
            </a:r>
            <a:r>
              <a:rPr lang="nl-NL" dirty="0"/>
              <a:t>1/2)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/>
              <a:t>ρ = </a:t>
            </a:r>
            <a:r>
              <a:rPr lang="nl-NL" b="1" dirty="0" smtClean="0"/>
              <a:t>m </a:t>
            </a:r>
            <a:r>
              <a:rPr lang="nl-NL" b="1" dirty="0"/>
              <a:t>/ </a:t>
            </a:r>
            <a:r>
              <a:rPr lang="nl-NL" b="1" dirty="0" smtClean="0"/>
              <a:t>V</a:t>
            </a:r>
          </a:p>
          <a:p>
            <a:endParaRPr lang="nl-NL" b="1" dirty="0" smtClean="0"/>
          </a:p>
          <a:p>
            <a:endParaRPr lang="nl-NL" b="1" dirty="0"/>
          </a:p>
          <a:p>
            <a:r>
              <a:rPr lang="nl-NL" b="1" dirty="0" smtClean="0"/>
              <a:t>Voorbeeld 1: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Bereken </a:t>
            </a:r>
            <a:r>
              <a:rPr lang="nl-NL" dirty="0"/>
              <a:t>de dichtheid als m = 40 g en V = 10 </a:t>
            </a:r>
            <a:r>
              <a:rPr lang="nl-NL" dirty="0" smtClean="0"/>
              <a:t>cm</a:t>
            </a:r>
            <a:r>
              <a:rPr lang="nl-NL" baseline="30000" dirty="0" smtClean="0"/>
              <a:t>3</a:t>
            </a:r>
            <a:r>
              <a:rPr lang="nl-NL" dirty="0" smtClean="0"/>
              <a:t>.</a:t>
            </a:r>
            <a:endParaRPr lang="nl-NL" dirty="0"/>
          </a:p>
          <a:p>
            <a:pPr marL="0" indent="0">
              <a:buNone/>
            </a:pPr>
            <a:r>
              <a:rPr lang="nl-NL" b="1" dirty="0" smtClean="0"/>
              <a:t>	</a:t>
            </a:r>
            <a:r>
              <a:rPr lang="el-GR" b="1" dirty="0" smtClean="0"/>
              <a:t>ρ </a:t>
            </a:r>
            <a:r>
              <a:rPr lang="el-GR" b="1" dirty="0"/>
              <a:t>= </a:t>
            </a:r>
            <a:r>
              <a:rPr lang="nl-NL" b="1" dirty="0"/>
              <a:t>m / </a:t>
            </a:r>
            <a:r>
              <a:rPr lang="nl-NL" b="1" dirty="0" smtClean="0"/>
              <a:t>V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	</a:t>
            </a:r>
            <a:r>
              <a:rPr lang="el-GR" dirty="0" smtClean="0"/>
              <a:t>ρ </a:t>
            </a:r>
            <a:r>
              <a:rPr lang="el-GR" dirty="0"/>
              <a:t>= 40 / </a:t>
            </a:r>
            <a:r>
              <a:rPr lang="el-GR" dirty="0" smtClean="0"/>
              <a:t>10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	</a:t>
            </a:r>
            <a:r>
              <a:rPr lang="el-GR" u="sng" dirty="0" smtClean="0"/>
              <a:t>ρ </a:t>
            </a:r>
            <a:r>
              <a:rPr lang="el-GR" u="sng" dirty="0"/>
              <a:t>= 4 </a:t>
            </a:r>
            <a:r>
              <a:rPr lang="nl-NL" u="sng" dirty="0"/>
              <a:t>g/cm</a:t>
            </a:r>
            <a:r>
              <a:rPr lang="nl-NL" u="sng" baseline="30000" dirty="0"/>
              <a:t>3</a:t>
            </a:r>
            <a:endParaRPr lang="nl-NL" dirty="0" smtClean="0"/>
          </a:p>
        </p:txBody>
      </p:sp>
      <p:graphicFrame>
        <p:nvGraphicFramePr>
          <p:cNvPr id="4" name="Tabe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987743"/>
              </p:ext>
            </p:extLst>
          </p:nvPr>
        </p:nvGraphicFramePr>
        <p:xfrm>
          <a:off x="5484996" y="1477554"/>
          <a:ext cx="3894136" cy="1865381"/>
        </p:xfrm>
        <a:graphic>
          <a:graphicData uri="http://schemas.openxmlformats.org/drawingml/2006/table">
            <a:tbl>
              <a:tblPr/>
              <a:tblGrid>
                <a:gridCol w="1203187"/>
                <a:gridCol w="1062446"/>
                <a:gridCol w="478972"/>
                <a:gridCol w="400594"/>
                <a:gridCol w="748937"/>
              </a:tblGrid>
              <a:tr h="734847">
                <a:tc>
                  <a:txBody>
                    <a:bodyPr/>
                    <a:lstStyle/>
                    <a:p>
                      <a:r>
                        <a:rPr lang="nl-NL" sz="11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ρ</a:t>
                      </a:r>
                      <a:r>
                        <a:rPr lang="nl-NL" sz="1100" dirty="0">
                          <a:effectLst/>
                          <a:latin typeface="arial" panose="020B0604020202020204" pitchFamily="34" charset="0"/>
                        </a:rPr>
                        <a:t>   het symbool voor  </a:t>
                      </a:r>
                      <a:r>
                        <a:rPr lang="nl-NL" sz="1100" b="1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dichtheid  </a:t>
                      </a:r>
                      <a:endParaRPr lang="nl-NL" sz="1100" dirty="0"/>
                    </a:p>
                  </a:txBody>
                  <a:tcPr marL="56527" marR="56527" marT="28263" marB="28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l-NL" sz="1100" dirty="0" smtClean="0">
                          <a:effectLst/>
                          <a:latin typeface="arial" panose="020B0604020202020204" pitchFamily="34" charset="0"/>
                        </a:rPr>
                        <a:t>de eenheid is:  </a:t>
                      </a:r>
                      <a:endParaRPr lang="nl-NL" sz="1100" dirty="0"/>
                    </a:p>
                  </a:txBody>
                  <a:tcPr marL="56527" marR="56527" marT="28263" marB="28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l-NL" sz="1100">
                          <a:effectLst/>
                          <a:latin typeface="arial" panose="020B0604020202020204" pitchFamily="34" charset="0"/>
                        </a:rPr>
                        <a:t>g/cm</a:t>
                      </a:r>
                      <a:r>
                        <a:rPr lang="nl-NL" sz="1100" baseline="30000"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nl-NL" sz="1100"/>
                    </a:p>
                  </a:txBody>
                  <a:tcPr marL="56527" marR="56527" marT="28263" marB="28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l-NL" sz="1100">
                          <a:effectLst/>
                          <a:latin typeface="arial" panose="020B0604020202020204" pitchFamily="34" charset="0"/>
                        </a:rPr>
                        <a:t>  of</a:t>
                      </a:r>
                      <a:endParaRPr lang="nl-NL" sz="1100"/>
                    </a:p>
                  </a:txBody>
                  <a:tcPr marL="56527" marR="56527" marT="28263" marB="28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l-NL" sz="1100">
                          <a:effectLst/>
                          <a:latin typeface="arial" panose="020B0604020202020204" pitchFamily="34" charset="0"/>
                        </a:rPr>
                        <a:t>  kg/dm</a:t>
                      </a:r>
                      <a:r>
                        <a:rPr lang="nl-NL" sz="1100" baseline="30000"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nl-NL" sz="1100"/>
                    </a:p>
                  </a:txBody>
                  <a:tcPr marL="56527" marR="56527" marT="28263" marB="28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5267">
                <a:tc>
                  <a:txBody>
                    <a:bodyPr/>
                    <a:lstStyle/>
                    <a:p>
                      <a:r>
                        <a:rPr lang="nl-NL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  <a:r>
                        <a:rPr lang="nl-NL" sz="1100">
                          <a:effectLst/>
                          <a:latin typeface="arial" panose="020B0604020202020204" pitchFamily="34" charset="0"/>
                        </a:rPr>
                        <a:t>  het symbool voor  </a:t>
                      </a:r>
                      <a:r>
                        <a:rPr lang="nl-NL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massa</a:t>
                      </a:r>
                      <a:endParaRPr lang="nl-NL" sz="1100"/>
                    </a:p>
                  </a:txBody>
                  <a:tcPr marL="56527" marR="56527" marT="28263" marB="28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l-NL" sz="1100" dirty="0">
                          <a:effectLst/>
                          <a:latin typeface="arial" panose="020B0604020202020204" pitchFamily="34" charset="0"/>
                        </a:rPr>
                        <a:t>de eenheid is:</a:t>
                      </a:r>
                      <a:endParaRPr lang="nl-NL" sz="1100" dirty="0"/>
                    </a:p>
                  </a:txBody>
                  <a:tcPr marL="56527" marR="56527" marT="28263" marB="28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l-NL" sz="1100">
                          <a:effectLst/>
                          <a:latin typeface="arial" panose="020B0604020202020204" pitchFamily="34" charset="0"/>
                        </a:rPr>
                        <a:t>   g</a:t>
                      </a:r>
                      <a:endParaRPr lang="nl-NL" sz="1100"/>
                    </a:p>
                  </a:txBody>
                  <a:tcPr marL="56527" marR="56527" marT="28263" marB="28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l-NL" sz="1100">
                          <a:effectLst/>
                          <a:latin typeface="arial" panose="020B0604020202020204" pitchFamily="34" charset="0"/>
                        </a:rPr>
                        <a:t>  of</a:t>
                      </a:r>
                      <a:endParaRPr lang="nl-NL" sz="1100"/>
                    </a:p>
                  </a:txBody>
                  <a:tcPr marL="56527" marR="56527" marT="28263" marB="28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l-NL" sz="1100">
                          <a:effectLst/>
                          <a:latin typeface="arial" panose="020B0604020202020204" pitchFamily="34" charset="0"/>
                        </a:rPr>
                        <a:t>    kg</a:t>
                      </a:r>
                      <a:endParaRPr lang="nl-NL" sz="1100"/>
                    </a:p>
                  </a:txBody>
                  <a:tcPr marL="56527" marR="56527" marT="28263" marB="28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5267">
                <a:tc>
                  <a:txBody>
                    <a:bodyPr/>
                    <a:lstStyle/>
                    <a:p>
                      <a:r>
                        <a:rPr lang="nl-NL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V</a:t>
                      </a:r>
                      <a:r>
                        <a:rPr lang="nl-NL" sz="1100">
                          <a:effectLst/>
                          <a:latin typeface="arial" panose="020B0604020202020204" pitchFamily="34" charset="0"/>
                        </a:rPr>
                        <a:t>   het symbool voor  </a:t>
                      </a:r>
                      <a:r>
                        <a:rPr lang="nl-NL" sz="11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volume</a:t>
                      </a:r>
                      <a:endParaRPr lang="nl-NL" sz="1100"/>
                    </a:p>
                  </a:txBody>
                  <a:tcPr marL="56527" marR="56527" marT="28263" marB="28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l-NL" sz="1100">
                          <a:effectLst/>
                          <a:latin typeface="arial" panose="020B0604020202020204" pitchFamily="34" charset="0"/>
                        </a:rPr>
                        <a:t>de eenheid is:</a:t>
                      </a:r>
                      <a:endParaRPr lang="nl-NL" sz="1100"/>
                    </a:p>
                  </a:txBody>
                  <a:tcPr marL="56527" marR="56527" marT="28263" marB="28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l-NL" sz="1100">
                          <a:effectLst/>
                          <a:latin typeface="arial" panose="020B0604020202020204" pitchFamily="34" charset="0"/>
                        </a:rPr>
                        <a:t>  cm</a:t>
                      </a:r>
                      <a:r>
                        <a:rPr lang="nl-NL" sz="1100" baseline="30000"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nl-NL" sz="1100"/>
                    </a:p>
                  </a:txBody>
                  <a:tcPr marL="56527" marR="56527" marT="28263" marB="28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l-NL" sz="1100">
                          <a:effectLst/>
                          <a:latin typeface="arial" panose="020B0604020202020204" pitchFamily="34" charset="0"/>
                        </a:rPr>
                        <a:t>  of</a:t>
                      </a:r>
                      <a:endParaRPr lang="nl-NL" sz="1100"/>
                    </a:p>
                  </a:txBody>
                  <a:tcPr marL="56527" marR="56527" marT="28263" marB="28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nl-NL" sz="1100" dirty="0">
                          <a:effectLst/>
                          <a:latin typeface="arial" panose="020B0604020202020204" pitchFamily="34" charset="0"/>
                        </a:rPr>
                        <a:t>   dm</a:t>
                      </a:r>
                      <a:r>
                        <a:rPr lang="nl-NL" sz="1100" baseline="30000" dirty="0"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nl-NL" sz="1100" dirty="0"/>
                    </a:p>
                  </a:txBody>
                  <a:tcPr marL="56527" marR="56527" marT="28263" marB="2826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3848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kan </a:t>
            </a:r>
            <a:r>
              <a:rPr lang="nl-NL" dirty="0" smtClean="0"/>
              <a:t>je </a:t>
            </a:r>
            <a:r>
              <a:rPr lang="nl-NL" dirty="0"/>
              <a:t>rekenen</a:t>
            </a:r>
            <a:r>
              <a:rPr lang="nl-NL" dirty="0" smtClean="0"/>
              <a:t> </a:t>
            </a:r>
            <a:r>
              <a:rPr lang="nl-NL" dirty="0"/>
              <a:t>met </a:t>
            </a:r>
            <a:r>
              <a:rPr lang="nl-NL" dirty="0" smtClean="0"/>
              <a:t>dichtheid? (2/2</a:t>
            </a:r>
            <a:r>
              <a:rPr lang="nl-NL" dirty="0"/>
              <a:t>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663338"/>
            <a:ext cx="8596668" cy="4334482"/>
          </a:xfrm>
        </p:spPr>
        <p:txBody>
          <a:bodyPr>
            <a:normAutofit fontScale="92500" lnSpcReduction="20000"/>
          </a:bodyPr>
          <a:lstStyle/>
          <a:p>
            <a:r>
              <a:rPr lang="nl-NL" b="1" dirty="0"/>
              <a:t>Voorbeeld 2: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Bereken de massa als ρ = </a:t>
            </a:r>
            <a:r>
              <a:rPr lang="nl-NL" dirty="0" smtClean="0"/>
              <a:t>8 </a:t>
            </a:r>
            <a:r>
              <a:rPr lang="nl-NL" dirty="0"/>
              <a:t>g/cm</a:t>
            </a:r>
            <a:r>
              <a:rPr lang="nl-NL" baseline="30000" dirty="0"/>
              <a:t>3</a:t>
            </a:r>
            <a:r>
              <a:rPr lang="nl-NL" dirty="0"/>
              <a:t> en V = </a:t>
            </a:r>
            <a:r>
              <a:rPr lang="nl-NL" dirty="0" smtClean="0"/>
              <a:t>5 cm</a:t>
            </a:r>
            <a:r>
              <a:rPr lang="nl-NL" baseline="30000" dirty="0" smtClean="0"/>
              <a:t>3</a:t>
            </a:r>
            <a:r>
              <a:rPr lang="nl-NL" dirty="0" smtClean="0"/>
              <a:t>.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	</a:t>
            </a:r>
            <a:r>
              <a:rPr lang="el-GR" dirty="0" smtClean="0"/>
              <a:t>ρ </a:t>
            </a:r>
            <a:r>
              <a:rPr lang="el-GR" dirty="0"/>
              <a:t>= </a:t>
            </a:r>
            <a:r>
              <a:rPr lang="nl-NL" dirty="0"/>
              <a:t>m / </a:t>
            </a:r>
            <a:r>
              <a:rPr lang="nl-NL" dirty="0" smtClean="0"/>
              <a:t>V</a:t>
            </a:r>
          </a:p>
          <a:p>
            <a:pPr marL="0" indent="0">
              <a:buNone/>
            </a:pPr>
            <a:r>
              <a:rPr lang="nl-NL" dirty="0" smtClean="0"/>
              <a:t>	8 </a:t>
            </a:r>
            <a:r>
              <a:rPr lang="nl-NL" dirty="0"/>
              <a:t>= m / </a:t>
            </a:r>
            <a:r>
              <a:rPr lang="nl-NL" dirty="0" smtClean="0"/>
              <a:t>5</a:t>
            </a:r>
          </a:p>
          <a:p>
            <a:pPr marL="0" indent="0">
              <a:buNone/>
            </a:pPr>
            <a:r>
              <a:rPr lang="nl-NL" dirty="0" smtClean="0"/>
              <a:t>	8 </a:t>
            </a:r>
            <a:r>
              <a:rPr lang="nl-NL" dirty="0"/>
              <a:t>× </a:t>
            </a:r>
            <a:r>
              <a:rPr lang="nl-NL" dirty="0" smtClean="0"/>
              <a:t>5= m</a:t>
            </a:r>
          </a:p>
          <a:p>
            <a:pPr marL="0" indent="0">
              <a:buNone/>
            </a:pPr>
            <a:r>
              <a:rPr lang="nl-NL" dirty="0" smtClean="0"/>
              <a:t>	</a:t>
            </a:r>
            <a:r>
              <a:rPr lang="nl-NL" u="sng" dirty="0" smtClean="0"/>
              <a:t>m </a:t>
            </a:r>
            <a:r>
              <a:rPr lang="nl-NL" u="sng" dirty="0"/>
              <a:t>= 40 </a:t>
            </a:r>
            <a:r>
              <a:rPr lang="nl-NL" u="sng" dirty="0" smtClean="0"/>
              <a:t>g</a:t>
            </a:r>
          </a:p>
          <a:p>
            <a:endParaRPr lang="nl-NL" u="sng" dirty="0"/>
          </a:p>
          <a:p>
            <a:r>
              <a:rPr lang="nl-NL" b="1" dirty="0"/>
              <a:t>Voorbeeld 3: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>Bereken het volume als ρ = </a:t>
            </a:r>
            <a:r>
              <a:rPr lang="nl-NL" dirty="0" smtClean="0"/>
              <a:t>5 </a:t>
            </a:r>
            <a:r>
              <a:rPr lang="nl-NL" dirty="0"/>
              <a:t>g/cm</a:t>
            </a:r>
            <a:r>
              <a:rPr lang="nl-NL" baseline="30000" dirty="0"/>
              <a:t>3</a:t>
            </a:r>
            <a:r>
              <a:rPr lang="nl-NL" dirty="0"/>
              <a:t> en de massa = </a:t>
            </a:r>
            <a:r>
              <a:rPr lang="nl-NL" dirty="0" smtClean="0"/>
              <a:t>20 g</a:t>
            </a:r>
            <a:endParaRPr lang="nl-NL" dirty="0"/>
          </a:p>
          <a:p>
            <a:pPr marL="0" indent="0">
              <a:buNone/>
            </a:pPr>
            <a:r>
              <a:rPr lang="nl-NL" dirty="0" smtClean="0"/>
              <a:t>	</a:t>
            </a:r>
            <a:r>
              <a:rPr lang="el-GR" dirty="0" smtClean="0"/>
              <a:t>ρ </a:t>
            </a:r>
            <a:r>
              <a:rPr lang="el-GR" dirty="0"/>
              <a:t>= </a:t>
            </a:r>
            <a:r>
              <a:rPr lang="nl-NL" dirty="0"/>
              <a:t>m / </a:t>
            </a:r>
            <a:r>
              <a:rPr lang="nl-NL" dirty="0" smtClean="0"/>
              <a:t>V</a:t>
            </a:r>
          </a:p>
          <a:p>
            <a:pPr marL="0" indent="0">
              <a:buNone/>
            </a:pPr>
            <a:r>
              <a:rPr lang="nl-NL" dirty="0" smtClean="0"/>
              <a:t>	5 </a:t>
            </a:r>
            <a:r>
              <a:rPr lang="nl-NL" dirty="0"/>
              <a:t>= 2</a:t>
            </a:r>
            <a:r>
              <a:rPr lang="nl-NL" dirty="0" smtClean="0"/>
              <a:t>0 </a:t>
            </a:r>
            <a:r>
              <a:rPr lang="nl-NL" dirty="0"/>
              <a:t>/ </a:t>
            </a:r>
            <a:r>
              <a:rPr lang="nl-NL" dirty="0" smtClean="0"/>
              <a:t>V</a:t>
            </a:r>
          </a:p>
          <a:p>
            <a:pPr marL="0" indent="0">
              <a:buNone/>
            </a:pPr>
            <a:r>
              <a:rPr lang="nl-NL" dirty="0" smtClean="0"/>
              <a:t>	V </a:t>
            </a:r>
            <a:r>
              <a:rPr lang="nl-NL" dirty="0"/>
              <a:t>= </a:t>
            </a:r>
            <a:r>
              <a:rPr lang="nl-NL" dirty="0" smtClean="0"/>
              <a:t>20 </a:t>
            </a:r>
            <a:r>
              <a:rPr lang="nl-NL" dirty="0"/>
              <a:t>/ </a:t>
            </a:r>
            <a:r>
              <a:rPr lang="nl-NL" dirty="0" smtClean="0"/>
              <a:t>5</a:t>
            </a:r>
          </a:p>
          <a:p>
            <a:pPr marL="0" indent="0">
              <a:buNone/>
            </a:pPr>
            <a:r>
              <a:rPr lang="nl-NL" dirty="0" smtClean="0"/>
              <a:t>	</a:t>
            </a:r>
            <a:r>
              <a:rPr lang="nl-NL" u="sng" dirty="0" smtClean="0"/>
              <a:t>V</a:t>
            </a:r>
            <a:r>
              <a:rPr lang="nl-NL" u="sng" dirty="0"/>
              <a:t> = </a:t>
            </a:r>
            <a:r>
              <a:rPr lang="nl-NL" u="sng" dirty="0" smtClean="0"/>
              <a:t>4 </a:t>
            </a:r>
            <a:r>
              <a:rPr lang="nl-NL" u="sng" dirty="0"/>
              <a:t>cm</a:t>
            </a:r>
            <a:r>
              <a:rPr lang="nl-NL" u="sng" baseline="30000" dirty="0"/>
              <a:t>3</a:t>
            </a:r>
            <a:r>
              <a:rPr lang="nl-NL" dirty="0"/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1360653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Experiment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611085"/>
            <a:ext cx="8596668" cy="4430277"/>
          </a:xfrm>
        </p:spPr>
        <p:txBody>
          <a:bodyPr>
            <a:normAutofit/>
          </a:bodyPr>
          <a:lstStyle/>
          <a:p>
            <a:r>
              <a:rPr lang="nl-NL" b="1" dirty="0" smtClean="0"/>
              <a:t>Nodig</a:t>
            </a:r>
            <a:br>
              <a:rPr lang="nl-NL" b="1" dirty="0" smtClean="0"/>
            </a:br>
            <a:r>
              <a:rPr lang="nl-NL" b="1" dirty="0" smtClean="0"/>
              <a:t>-</a:t>
            </a:r>
            <a:r>
              <a:rPr lang="nl-NL" b="1" dirty="0"/>
              <a:t> </a:t>
            </a:r>
            <a:r>
              <a:rPr lang="nl-NL" dirty="0" smtClean="0"/>
              <a:t>hoog drinkglas</a:t>
            </a:r>
            <a:br>
              <a:rPr lang="nl-NL" dirty="0" smtClean="0"/>
            </a:br>
            <a:r>
              <a:rPr lang="nl-NL" dirty="0" smtClean="0"/>
              <a:t>- zonnebloemolie</a:t>
            </a: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- water</a:t>
            </a:r>
            <a:r>
              <a:rPr lang="nl-NL" dirty="0"/>
              <a:t/>
            </a:r>
            <a:br>
              <a:rPr lang="nl-NL" dirty="0"/>
            </a:br>
            <a:r>
              <a:rPr lang="nl-NL" dirty="0" smtClean="0"/>
              <a:t>- schenkstroop</a:t>
            </a:r>
          </a:p>
          <a:p>
            <a:endParaRPr lang="nl-NL" dirty="0"/>
          </a:p>
          <a:p>
            <a:r>
              <a:rPr lang="nl-NL" b="1" dirty="0" smtClean="0"/>
              <a:t>Vraag 1: </a:t>
            </a:r>
            <a:r>
              <a:rPr lang="nl-NL" i="1" dirty="0"/>
              <a:t>Wat denk je dat er gebeurt als je water en stroop toevoegt</a:t>
            </a:r>
            <a:r>
              <a:rPr lang="nl-NL" i="1" dirty="0" smtClean="0"/>
              <a:t>?</a:t>
            </a:r>
          </a:p>
          <a:p>
            <a:r>
              <a:rPr lang="nl-NL" b="1" dirty="0" smtClean="0"/>
              <a:t>Vraag 2: </a:t>
            </a:r>
            <a:r>
              <a:rPr lang="nl-NL" i="1" dirty="0" smtClean="0"/>
              <a:t>Wat </a:t>
            </a:r>
            <a:r>
              <a:rPr lang="nl-NL" i="1" dirty="0"/>
              <a:t>is er </a:t>
            </a:r>
            <a:r>
              <a:rPr lang="nl-NL" i="1" dirty="0" smtClean="0"/>
              <a:t>gebeurd na het toevoegen van een laag water?</a:t>
            </a:r>
          </a:p>
          <a:p>
            <a:r>
              <a:rPr lang="nl-NL" b="1" dirty="0" smtClean="0"/>
              <a:t>Vraag 3: </a:t>
            </a:r>
            <a:r>
              <a:rPr lang="nl-NL" i="1" dirty="0" smtClean="0"/>
              <a:t>Wat is er gebeurd na het toevoegen van een laag stroop en hoe denk je dat dit komt?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24278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108</TotalTime>
  <Words>204</Words>
  <Application>Microsoft Office PowerPoint</Application>
  <PresentationFormat>Breedbeeld</PresentationFormat>
  <Paragraphs>100</Paragraphs>
  <Slides>10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6" baseType="lpstr">
      <vt:lpstr>Arial</vt:lpstr>
      <vt:lpstr>Arial</vt:lpstr>
      <vt:lpstr>Calibri</vt:lpstr>
      <vt:lpstr>Trebuchet MS</vt:lpstr>
      <vt:lpstr>Wingdings 3</vt:lpstr>
      <vt:lpstr>Facet</vt:lpstr>
      <vt:lpstr>Dichtheid </vt:lpstr>
      <vt:lpstr>Waar gaan we het vandaag over hebben?</vt:lpstr>
      <vt:lpstr>Wat is dichtheid?</vt:lpstr>
      <vt:lpstr>Wat is massa?</vt:lpstr>
      <vt:lpstr>Wat is volume?</vt:lpstr>
      <vt:lpstr>Regelmatig en onregelmatig voorwerp</vt:lpstr>
      <vt:lpstr>Hoe kan je rekenen met dichtheid?(1/2)</vt:lpstr>
      <vt:lpstr>Hoe kan je rekenen met dichtheid? (2/2)</vt:lpstr>
      <vt:lpstr>Experiment</vt:lpstr>
      <vt:lpstr>Oefenen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Dichtheid</dc:title>
  <dc:creator>justin lambeck</dc:creator>
  <cp:lastModifiedBy>justin lambeck</cp:lastModifiedBy>
  <cp:revision>29</cp:revision>
  <dcterms:created xsi:type="dcterms:W3CDTF">2017-09-15T11:17:54Z</dcterms:created>
  <dcterms:modified xsi:type="dcterms:W3CDTF">2017-09-19T21:08:35Z</dcterms:modified>
</cp:coreProperties>
</file>